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06" r:id="rId4"/>
    <p:sldId id="307" r:id="rId5"/>
    <p:sldId id="290" r:id="rId6"/>
    <p:sldId id="308" r:id="rId7"/>
    <p:sldId id="258" r:id="rId8"/>
    <p:sldId id="280" r:id="rId9"/>
    <p:sldId id="269" r:id="rId10"/>
    <p:sldId id="270" r:id="rId11"/>
    <p:sldId id="272" r:id="rId12"/>
    <p:sldId id="274" r:id="rId13"/>
    <p:sldId id="321" r:id="rId14"/>
    <p:sldId id="276" r:id="rId15"/>
    <p:sldId id="275" r:id="rId16"/>
    <p:sldId id="277" r:id="rId17"/>
    <p:sldId id="300" r:id="rId18"/>
    <p:sldId id="297" r:id="rId19"/>
    <p:sldId id="304" r:id="rId20"/>
    <p:sldId id="281" r:id="rId21"/>
    <p:sldId id="282" r:id="rId22"/>
    <p:sldId id="305" r:id="rId23"/>
    <p:sldId id="283" r:id="rId24"/>
    <p:sldId id="292" r:id="rId25"/>
    <p:sldId id="312" r:id="rId26"/>
    <p:sldId id="313" r:id="rId27"/>
    <p:sldId id="310" r:id="rId28"/>
    <p:sldId id="311" r:id="rId29"/>
    <p:sldId id="259" r:id="rId30"/>
    <p:sldId id="309" r:id="rId31"/>
    <p:sldId id="260" r:id="rId32"/>
    <p:sldId id="261" r:id="rId33"/>
    <p:sldId id="314" r:id="rId34"/>
    <p:sldId id="262" r:id="rId35"/>
    <p:sldId id="263" r:id="rId36"/>
    <p:sldId id="264" r:id="rId37"/>
    <p:sldId id="315" r:id="rId38"/>
    <p:sldId id="316" r:id="rId39"/>
    <p:sldId id="265" r:id="rId40"/>
    <p:sldId id="266" r:id="rId41"/>
    <p:sldId id="317" r:id="rId42"/>
    <p:sldId id="318" r:id="rId43"/>
    <p:sldId id="319" r:id="rId44"/>
    <p:sldId id="32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1" autoAdjust="0"/>
    <p:restoredTop sz="94291" autoAdjust="0"/>
  </p:normalViewPr>
  <p:slideViewPr>
    <p:cSldViewPr snapToGrid="0">
      <p:cViewPr>
        <p:scale>
          <a:sx n="69" d="100"/>
          <a:sy n="69" d="100"/>
        </p:scale>
        <p:origin x="822" y="144"/>
      </p:cViewPr>
      <p:guideLst/>
    </p:cSldViewPr>
  </p:slideViewPr>
  <p:outlineViewPr>
    <p:cViewPr>
      <p:scale>
        <a:sx n="33" d="100"/>
        <a:sy n="33" d="100"/>
      </p:scale>
      <p:origin x="0" y="-1032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3C882-9E60-4B7E-BB58-E09522B16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724FE-ABD6-432B-B2EE-AC916E4D6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18833F-EC0B-4CE5-B87C-FEA1E72D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DCDF4-6A2E-4B59-9E83-2A6512A58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09A46-1349-4E8A-8804-5FB17D0C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F549-BD18-4B0D-98FB-86F6A4149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5D0DE0-02EC-4D07-9A9C-B1C4AFB8B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4BB58-BD9E-4484-B449-EF3AF744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90D99-2B3A-496F-BA83-4399E586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FC56B-9B6F-48B7-BE90-C8C3458F3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3A76E5-6EB0-4577-A274-C0AA7B62AC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1DD85-38B1-4ED3-AA7F-88CBB2C06D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A7875-F718-43EF-BE86-789B4DCE1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9EEC5-509D-4AD3-9C20-6E0D342C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33708-42C7-4BFF-B708-6D25214C0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07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408B4-0358-48E1-A913-868FB19C6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B4F0D-325D-4616-AF51-93C7DE583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769F6-85A0-40E9-A6D8-19BB4A23B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1D9A3-B1A2-404A-813F-3657B0B7B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940E6-CBED-45FF-BF81-D95BA9DC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5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7F697-A6D2-4877-B6B8-893C86EDC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97DD2-8B35-4AD9-BFF4-66F236D3D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F9728-1A5C-4AD8-938C-61F2E5DC3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AF18-CEEF-4D5E-B5FE-741E0336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ABA12-533C-4DDE-9A96-67B4CF05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781C7-DE73-4ABA-9D9F-559CA007A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8262A-F65A-41EC-8BB1-1CBB2BE363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4E6D7-9DDF-4E46-9E60-6987221D50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845C-D345-4AED-AE48-EF24A26A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AFF2ED-9F06-4266-96C0-582CE5E8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31AD8-A6BE-485B-BDDB-59318DB9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18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FB69-96BF-40A9-86A5-077E4FA68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E2E62-E531-4C65-83CC-B9161F9CB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5C378-E50C-4B32-A704-F2D0A0656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E6FD6-A978-4BF4-AB87-0B90658BDD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64FBA9-B05F-4928-ABBF-2DD5C8995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C26F0-5091-4AF6-AAD6-E75C30BA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1BC363-62DD-4003-AEFB-ED0461B26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FF9CC-E0AA-4490-AD53-9C927E453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8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EA08-B8E2-4B2C-A9FE-6C8BF5265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C8A427-9DA6-4FCC-A2EA-6DB43511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7EE00D-D24E-4AE5-9A49-F7EF15DD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4DCB1-5A47-4FB8-953D-8B2ACD3E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22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27EC6-292E-48B4-838D-EF7B2008F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C84E27-5893-483F-BC29-EE4A2843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09DC-A73A-4CDC-BE39-7D53BB44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CA96-52E3-4F8C-9FFE-34DBC33AE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D598-FD2B-4E36-A83F-E6EB89A99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0A81F-8709-41C5-83E1-58747FFF3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B359DE-F607-4595-B8D5-15E54CEA1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013D60-669F-4E11-BD35-49766123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DC3C2-7368-4656-9B3C-B9484C25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6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6FCB-02CE-4DA8-ADC7-5D75815E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DC44A-E6E0-4EED-9FA5-EC1B2CFE4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2FB7E-FC62-41FD-B948-D245DF2FD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962A3-33C5-4363-AF0D-72650FDED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1D71C-C6DE-4C73-A8BE-3B18FE434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C1699A-F051-4234-AC97-DE9779197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16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A28B8-3EE0-4BB7-882E-48C90FFE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8CA78-F19A-4FAF-ACB0-AF94C478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E97D8-93E2-4583-B8A8-4C489A3C64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8CF7A-4B46-4F8D-9DED-991B1BAE5330}" type="datetimeFigureOut">
              <a:rPr lang="en-US" smtClean="0"/>
              <a:t>3/26/2022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73E88-9F3B-4A37-8961-FC1C7CBEDC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EB230-504A-4413-8FEC-7FAA724AA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27870-E784-4FB2-A634-D478C3E36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BEC8-0AEC-43F4-B18A-ED3A66FAF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580"/>
            <a:ext cx="9144000" cy="55848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Complementary electronics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433C2-CE23-43F1-B843-05F8FC4C2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788" y="1097280"/>
            <a:ext cx="9144000" cy="527538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/>
              <a:t>Content :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Voltage source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Switches 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Basic electronics component (R, L, C)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Basic semiconductor component (diode, led, BJT transistor, MOSFET transistor)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ESP32 microcontroller circuit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Light measurement (LDR SENSOR circuit)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Water level measurement (resistive water level sensor circuit)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Heat measurement (DHT11, RTD circuit)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Controlling DC load (MOSFET Driver circuit)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Controlling AC load (relay, solid state relay circuit)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TRIVIA QUIZ : Identifying components for SMKDT IOT expo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190C-B34B-40E3-9655-E9D5F9414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"/>
          <a:stretch/>
        </p:blipFill>
        <p:spPr>
          <a:xfrm>
            <a:off x="9087729" y="3736055"/>
            <a:ext cx="3073910" cy="2184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3F7BF8-E484-4C93-8699-57753DCDC5AC}"/>
              </a:ext>
            </a:extLst>
          </p:cNvPr>
          <p:cNvSpPr txBox="1"/>
          <p:nvPr/>
        </p:nvSpPr>
        <p:spPr>
          <a:xfrm>
            <a:off x="6241774" y="5934670"/>
            <a:ext cx="59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Speaker : Muhammad </a:t>
            </a:r>
            <a:r>
              <a:rPr lang="en-US" dirty="0" err="1"/>
              <a:t>Husni</a:t>
            </a:r>
            <a:r>
              <a:rPr lang="en-US" dirty="0"/>
              <a:t>, S. Pd</a:t>
            </a:r>
          </a:p>
          <a:p>
            <a:pPr algn="r"/>
            <a:r>
              <a:rPr lang="en-US" dirty="0"/>
              <a:t>Python Programmer</a:t>
            </a:r>
          </a:p>
          <a:p>
            <a:pPr algn="r"/>
            <a:r>
              <a:rPr lang="en-US" dirty="0"/>
              <a:t>Alumni SMKDT Angkatan 4 (Geist In </a:t>
            </a:r>
            <a:r>
              <a:rPr lang="en-US" dirty="0" err="1"/>
              <a:t>Vier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153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E3B59-1E17-41F8-B1A7-56699B15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resistor</a:t>
            </a:r>
          </a:p>
        </p:txBody>
      </p:sp>
      <p:pic>
        <p:nvPicPr>
          <p:cNvPr id="2050" name="Picture 2" descr="L8: Variable Resistors - Physical Computing">
            <a:extLst>
              <a:ext uri="{FF2B5EF4-FFF2-40B4-BE49-F238E27FC236}">
                <a16:creationId xmlns:a16="http://schemas.microsoft.com/office/drawing/2014/main" id="{AA643E4F-D627-4DCC-BDF3-E7BC75430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06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C0082-856D-4EE2-94F7-F292F5C2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basic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E8B6-47AE-45E4-B8A7-18D45AA4C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 = </a:t>
            </a:r>
            <a:r>
              <a:rPr lang="en-US" dirty="0" err="1"/>
              <a:t>i</a:t>
            </a:r>
            <a:r>
              <a:rPr lang="en-US" dirty="0"/>
              <a:t>*r</a:t>
            </a:r>
          </a:p>
        </p:txBody>
      </p:sp>
      <p:pic>
        <p:nvPicPr>
          <p:cNvPr id="3076" name="Picture 4" descr="Advanced Vaping: Ohm&amp;#39;s Law Vaping Explained">
            <a:extLst>
              <a:ext uri="{FF2B5EF4-FFF2-40B4-BE49-F238E27FC236}">
                <a16:creationId xmlns:a16="http://schemas.microsoft.com/office/drawing/2014/main" id="{D2F0B86D-5CE2-4EF1-88A8-7B6A6F624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859" y="1690688"/>
            <a:ext cx="5095073" cy="429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98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A29BE-264B-47F1-951B-934AF0E4E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A547C-AD89-4C6A-8715-EA7BAC99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Ohm&amp;#39;s Law Definition, Formula, Example | Voltage, Current and Resistance">
            <a:extLst>
              <a:ext uri="{FF2B5EF4-FFF2-40B4-BE49-F238E27FC236}">
                <a16:creationId xmlns:a16="http://schemas.microsoft.com/office/drawing/2014/main" id="{90BA70C9-8CB1-4E4E-BF26-7D3184D4F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67" y="1082860"/>
            <a:ext cx="7820465" cy="469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7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B8A2-CFB7-4DFC-AACC-799D45150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a Voltage Divider or Potential Divider, Formula and Practical Uses?">
            <a:extLst>
              <a:ext uri="{FF2B5EF4-FFF2-40B4-BE49-F238E27FC236}">
                <a16:creationId xmlns:a16="http://schemas.microsoft.com/office/drawing/2014/main" id="{CB5FFCB2-B0B4-4A0F-9C4F-5414E663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724025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44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F04D-71F5-46A3-8CBB-682B319D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CD637-4BB9-4CE7-911B-D926AAA86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550" y="1825625"/>
            <a:ext cx="700725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6EAFE-FF57-404B-92DE-D383CC01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3720"/>
            <a:ext cx="4346550" cy="233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77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498B-A0F0-4001-808A-3B1A4D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C077-0E45-4EA7-A498-E486EAF0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1366" y="1825625"/>
            <a:ext cx="6112433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5B652AD1-200A-42DD-A565-E18E7802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0" y="2385720"/>
            <a:ext cx="4895267" cy="37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262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52E1-DDB6-4EC0-9609-493380180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0527E-2873-4989-A61D-08ED2E08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Pairing a Light Dependent Resistor with an Arduino - Circuit Basics">
            <a:extLst>
              <a:ext uri="{FF2B5EF4-FFF2-40B4-BE49-F238E27FC236}">
                <a16:creationId xmlns:a16="http://schemas.microsoft.com/office/drawing/2014/main" id="{7257B1D0-D9C7-4CBF-8FD0-82854D60A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63" y="1999069"/>
            <a:ext cx="6006674" cy="40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864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5B577-4CC9-404A-87D5-7CD6E7D39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D0975-B224-4612-A07A-228A7DB98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ight dependent resistor (LDR) | LEDnique">
            <a:extLst>
              <a:ext uri="{FF2B5EF4-FFF2-40B4-BE49-F238E27FC236}">
                <a16:creationId xmlns:a16="http://schemas.microsoft.com/office/drawing/2014/main" id="{FF9DC560-24B2-4513-BA50-083684C21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764" y="2406968"/>
            <a:ext cx="6305550" cy="423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DR (Photoresistor) Pinout, Working, Applications &amp;amp; Datasheet">
            <a:extLst>
              <a:ext uri="{FF2B5EF4-FFF2-40B4-BE49-F238E27FC236}">
                <a16:creationId xmlns:a16="http://schemas.microsoft.com/office/drawing/2014/main" id="{7FC363C9-B2D5-4743-95DA-7869F351F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45" y="3092767"/>
            <a:ext cx="39528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63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498B-A0F0-4001-808A-3B1A4D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8C077-0E45-4EA7-A498-E486EAF0F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212" y="1825625"/>
            <a:ext cx="56985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Vin : 5v</a:t>
            </a:r>
          </a:p>
          <a:p>
            <a:pPr marL="0" indent="0">
              <a:buNone/>
            </a:pPr>
            <a:r>
              <a:rPr lang="en-US" dirty="0"/>
              <a:t>- R2 :</a:t>
            </a:r>
          </a:p>
          <a:p>
            <a:pPr marL="0" indent="0">
              <a:buNone/>
            </a:pPr>
            <a:r>
              <a:rPr lang="en-US" dirty="0"/>
              <a:t>Dark : 100k ohm (example)</a:t>
            </a:r>
          </a:p>
          <a:p>
            <a:pPr marL="0" indent="0">
              <a:buNone/>
            </a:pPr>
            <a:r>
              <a:rPr lang="en-US" dirty="0"/>
              <a:t>Bright : 100 ohm (example)</a:t>
            </a:r>
          </a:p>
          <a:p>
            <a:pPr>
              <a:buFontTx/>
              <a:buChar char="-"/>
            </a:pPr>
            <a:r>
              <a:rPr lang="en-US" dirty="0"/>
              <a:t>R1 : 100k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Calculate </a:t>
            </a:r>
            <a:r>
              <a:rPr lang="en-US" dirty="0" err="1"/>
              <a:t>Vout</a:t>
            </a:r>
            <a:r>
              <a:rPr lang="en-US" dirty="0"/>
              <a:t> :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5B652AD1-200A-42DD-A565-E18E7802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0" y="2385720"/>
            <a:ext cx="4895267" cy="37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39DC37-484E-48F5-B4E1-B77FE81A83F2}"/>
              </a:ext>
            </a:extLst>
          </p:cNvPr>
          <p:cNvCxnSpPr/>
          <p:nvPr/>
        </p:nvCxnSpPr>
        <p:spPr>
          <a:xfrm flipH="1">
            <a:off x="3641187" y="4458420"/>
            <a:ext cx="436098" cy="43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A13D-D999-4549-9786-6E898CC96817}"/>
              </a:ext>
            </a:extLst>
          </p:cNvPr>
          <p:cNvCxnSpPr/>
          <p:nvPr/>
        </p:nvCxnSpPr>
        <p:spPr>
          <a:xfrm flipH="1">
            <a:off x="3641187" y="4858146"/>
            <a:ext cx="436098" cy="43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061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3498B-A0F0-4001-808A-3B1A4DD9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example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5B652AD1-200A-42DD-A565-E18E78023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0" y="2385720"/>
            <a:ext cx="4895267" cy="379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39DC37-484E-48F5-B4E1-B77FE81A83F2}"/>
              </a:ext>
            </a:extLst>
          </p:cNvPr>
          <p:cNvCxnSpPr/>
          <p:nvPr/>
        </p:nvCxnSpPr>
        <p:spPr>
          <a:xfrm flipH="1">
            <a:off x="3423138" y="2742161"/>
            <a:ext cx="436098" cy="43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CA13D-D999-4549-9786-6E898CC96817}"/>
              </a:ext>
            </a:extLst>
          </p:cNvPr>
          <p:cNvCxnSpPr/>
          <p:nvPr/>
        </p:nvCxnSpPr>
        <p:spPr>
          <a:xfrm flipH="1">
            <a:off x="3455962" y="2992902"/>
            <a:ext cx="436098" cy="43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48E783-061D-45D5-8852-357A6E9C5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5212" y="1825625"/>
            <a:ext cx="569858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-Vin : 5v</a:t>
            </a:r>
          </a:p>
          <a:p>
            <a:pPr marL="0" indent="0">
              <a:buNone/>
            </a:pPr>
            <a:r>
              <a:rPr lang="en-US" dirty="0"/>
              <a:t>- R1 :</a:t>
            </a:r>
          </a:p>
          <a:p>
            <a:pPr marL="0" indent="0">
              <a:buNone/>
            </a:pPr>
            <a:r>
              <a:rPr lang="en-US" dirty="0"/>
              <a:t>Dark : 100k ohm (example)</a:t>
            </a:r>
          </a:p>
          <a:p>
            <a:pPr marL="0" indent="0">
              <a:buNone/>
            </a:pPr>
            <a:r>
              <a:rPr lang="en-US" dirty="0"/>
              <a:t>Bright : 100 ohm (example)</a:t>
            </a:r>
          </a:p>
          <a:p>
            <a:pPr>
              <a:buFontTx/>
              <a:buChar char="-"/>
            </a:pPr>
            <a:r>
              <a:rPr lang="en-US" dirty="0"/>
              <a:t>R2 : 100k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Calculate </a:t>
            </a:r>
            <a:r>
              <a:rPr lang="en-US" dirty="0" err="1"/>
              <a:t>Vout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8882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10515600" cy="53661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Name : 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Pd. </a:t>
            </a:r>
          </a:p>
          <a:p>
            <a:r>
              <a:rPr lang="en-US" dirty="0"/>
              <a:t>Birth date : 5 June 1998</a:t>
            </a:r>
          </a:p>
          <a:p>
            <a:r>
              <a:rPr lang="en-US" dirty="0"/>
              <a:t>Hometown : Bandung</a:t>
            </a:r>
          </a:p>
          <a:p>
            <a:r>
              <a:rPr lang="en-US" dirty="0"/>
              <a:t>Current Job : Python programmer at 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 </a:t>
            </a:r>
          </a:p>
          <a:p>
            <a:r>
              <a:rPr lang="en-US" dirty="0"/>
              <a:t>Experiences :      - 2019  : Dynamics Positioning System control system 				       	    	     engineer on cable ship </a:t>
            </a: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			         	      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- 2019  : Dynamics Positioning System control system 				        		     engineer on cable ship </a:t>
            </a:r>
            <a:r>
              <a:rPr lang="en-US" dirty="0" err="1"/>
              <a:t>lampung</a:t>
            </a:r>
            <a:r>
              <a:rPr lang="en-US" dirty="0"/>
              <a:t> – </a:t>
            </a:r>
            <a:r>
              <a:rPr lang="en-US" dirty="0" err="1"/>
              <a:t>pahawang</a:t>
            </a:r>
            <a:r>
              <a:rPr lang="en-US" dirty="0"/>
              <a:t> 			         	        	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- 2020  : Dynamics Positioning System control system 				       		     engineer on cable ship palapa ring </a:t>
            </a:r>
            <a:r>
              <a:rPr lang="en-US" dirty="0" err="1"/>
              <a:t>tengah</a:t>
            </a:r>
            <a:r>
              <a:rPr lang="en-US" dirty="0"/>
              <a:t> cable				       	     maintenance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- 2021 - 2022  : Electronics and control system engineer for 				       		  Vent-I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     - 2022 : python programmer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86B0-DEE1-483C-A6C1-5598F511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</a:t>
            </a:r>
          </a:p>
        </p:txBody>
      </p:sp>
      <p:pic>
        <p:nvPicPr>
          <p:cNvPr id="4" name="Picture 2" descr="Capacitors – ExoElectro">
            <a:extLst>
              <a:ext uri="{FF2B5EF4-FFF2-40B4-BE49-F238E27FC236}">
                <a16:creationId xmlns:a16="http://schemas.microsoft.com/office/drawing/2014/main" id="{2E726987-B761-4F71-BAA5-106D26FF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80" y="1984668"/>
            <a:ext cx="7284039" cy="403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01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225CF-A7AC-42AA-B0B0-8F2190C4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inductor</a:t>
            </a:r>
          </a:p>
        </p:txBody>
      </p:sp>
      <p:pic>
        <p:nvPicPr>
          <p:cNvPr id="4" name="Picture 2" descr="Different Types of Inductors and Their Applications">
            <a:extLst>
              <a:ext uri="{FF2B5EF4-FFF2-40B4-BE49-F238E27FC236}">
                <a16:creationId xmlns:a16="http://schemas.microsoft.com/office/drawing/2014/main" id="{E75DE263-7A43-478E-AEE2-E1F10F44F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73" y="2074127"/>
            <a:ext cx="5508016" cy="347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2AA90-0C8E-4FB0-81CA-E4D7D11F4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618" y="1690688"/>
            <a:ext cx="3845084" cy="2078424"/>
          </a:xfrm>
          <a:prstGeom prst="rect">
            <a:avLst/>
          </a:prstGeom>
        </p:spPr>
      </p:pic>
      <p:pic>
        <p:nvPicPr>
          <p:cNvPr id="6" name="Picture 4" descr="Relay OMRON MKS2P 220v 10A 8pin Bulat ASLI - Elektronik Rumah Tangga -  540053160">
            <a:extLst>
              <a:ext uri="{FF2B5EF4-FFF2-40B4-BE49-F238E27FC236}">
                <a16:creationId xmlns:a16="http://schemas.microsoft.com/office/drawing/2014/main" id="{32629A76-51A1-400A-976E-7B1FE44FC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334" y="4314884"/>
            <a:ext cx="1851160" cy="246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437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2F4C-02AE-4E4B-A2D2-602C2A0D1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308AF1-F83E-4F33-83FA-B72636395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4" y="2092169"/>
            <a:ext cx="3868176" cy="408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628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AA07-46AA-4A90-9A08-5A70ED7F8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481762-5328-489C-962F-A46588B62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1n4001 – 1n4007</a:t>
            </a:r>
          </a:p>
          <a:p>
            <a:pPr marL="0" indent="0">
              <a:buNone/>
            </a:pPr>
            <a:r>
              <a:rPr lang="en-US" dirty="0"/>
              <a:t>1n5819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iode: Definition, Symbol, and Types of Diodes | Electrical4U">
            <a:extLst>
              <a:ext uri="{FF2B5EF4-FFF2-40B4-BE49-F238E27FC236}">
                <a16:creationId xmlns:a16="http://schemas.microsoft.com/office/drawing/2014/main" id="{73C0A7AB-DEFC-47CD-B155-B4DD92BFE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021" y="1563284"/>
            <a:ext cx="4024093" cy="186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88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E06B-35F3-4917-B1F3-67778CF9E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24B5A-B2A6-4A16-91E6-3D1A4D3D0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ow diode works - Electrical Classes | Facebook">
            <a:extLst>
              <a:ext uri="{FF2B5EF4-FFF2-40B4-BE49-F238E27FC236}">
                <a16:creationId xmlns:a16="http://schemas.microsoft.com/office/drawing/2014/main" id="{DD684969-485A-46A1-B8F8-420ED2A8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4" y="2058778"/>
            <a:ext cx="4099927" cy="45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Rectifier: What It Is? How Does It Work?">
            <a:extLst>
              <a:ext uri="{FF2B5EF4-FFF2-40B4-BE49-F238E27FC236}">
                <a16:creationId xmlns:a16="http://schemas.microsoft.com/office/drawing/2014/main" id="{D06CD582-4BB1-47DE-B08A-B96F89F5C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388" y="1381919"/>
            <a:ext cx="609600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151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08DB9-B248-4615-AA89-F0B08C10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1F0CB-E697-4F08-AF60-D432F29FE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ololu - Simple LED circuit">
            <a:extLst>
              <a:ext uri="{FF2B5EF4-FFF2-40B4-BE49-F238E27FC236}">
                <a16:creationId xmlns:a16="http://schemas.microsoft.com/office/drawing/2014/main" id="{3ABDEF26-54D8-4668-8236-6140A5B81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3" y="1825625"/>
            <a:ext cx="5743547" cy="331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 You Know What LED Stands For?">
            <a:extLst>
              <a:ext uri="{FF2B5EF4-FFF2-40B4-BE49-F238E27FC236}">
                <a16:creationId xmlns:a16="http://schemas.microsoft.com/office/drawing/2014/main" id="{F845A63C-BDC1-46A3-B19E-59F1E7F7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778" y="2208628"/>
            <a:ext cx="4465782" cy="29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07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F4CC-306B-44D4-976C-031D5777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3168-FF8E-4B0C-875C-729168A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4655"/>
            <a:ext cx="10515600" cy="71230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Practical tips : use 330 – 1k ohm resistor for led </a:t>
            </a:r>
          </a:p>
        </p:txBody>
      </p:sp>
      <p:pic>
        <p:nvPicPr>
          <p:cNvPr id="1026" name="Picture 2" descr="LED needs resistor | Electronics projects, Resistor, Electronic news">
            <a:extLst>
              <a:ext uri="{FF2B5EF4-FFF2-40B4-BE49-F238E27FC236}">
                <a16:creationId xmlns:a16="http://schemas.microsoft.com/office/drawing/2014/main" id="{5D34F857-3178-48D8-8291-4AAB5C03A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592" y="0"/>
            <a:ext cx="7583731" cy="509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55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D602-1687-4195-915F-24CC0475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semiconductor component (</a:t>
            </a:r>
            <a:r>
              <a:rPr lang="en-US" dirty="0" err="1"/>
              <a:t>diode,led</a:t>
            </a:r>
            <a:r>
              <a:rPr lang="en-US" dirty="0"/>
              <a:t> , BJT transistor, MOSFET transistor)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D4E4-3003-4624-BA31-5949F0CD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8086"/>
          </a:xfrm>
        </p:spPr>
        <p:txBody>
          <a:bodyPr/>
          <a:lstStyle/>
          <a:p>
            <a:r>
              <a:rPr lang="en-US" dirty="0"/>
              <a:t>BJT Transistor type</a:t>
            </a:r>
          </a:p>
        </p:txBody>
      </p:sp>
      <p:pic>
        <p:nvPicPr>
          <p:cNvPr id="2050" name="Picture 2" descr="What is Bipolar Junction Transistor (BJT)?">
            <a:extLst>
              <a:ext uri="{FF2B5EF4-FFF2-40B4-BE49-F238E27FC236}">
                <a16:creationId xmlns:a16="http://schemas.microsoft.com/office/drawing/2014/main" id="{5036443D-1666-4BB5-9920-324B39D3C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33" y="2568648"/>
            <a:ext cx="4572237" cy="338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AC9AACC-E319-431D-BBCC-D69F8F5B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432" y="2586549"/>
            <a:ext cx="5437082" cy="317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106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nderstanding Collector Current in BJT Beta Variations - Technical Articles">
            <a:extLst>
              <a:ext uri="{FF2B5EF4-FFF2-40B4-BE49-F238E27FC236}">
                <a16:creationId xmlns:a16="http://schemas.microsoft.com/office/drawing/2014/main" id="{F84ADE78-31D0-49EE-A5F7-6AF2C13D3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557213"/>
            <a:ext cx="664845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388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9D602-1687-4195-915F-24CC0475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semiconductor component (</a:t>
            </a:r>
            <a:r>
              <a:rPr lang="en-US" dirty="0" err="1"/>
              <a:t>diode,led</a:t>
            </a:r>
            <a:r>
              <a:rPr lang="en-US" dirty="0"/>
              <a:t> , BJT transistor, MOSFET transistor, TRIAC)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5D4E4-3003-4624-BA31-5949F0CD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8086"/>
          </a:xfrm>
        </p:spPr>
        <p:txBody>
          <a:bodyPr/>
          <a:lstStyle/>
          <a:p>
            <a:r>
              <a:rPr lang="en-US" dirty="0"/>
              <a:t>BJT Transistor type NPN series 2n2222 or BC138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EB813-0709-48B4-A971-08E9FC929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78" y="2834445"/>
            <a:ext cx="4407166" cy="3179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59B64E-2C05-449A-AC78-DD9BA6F1A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458" y="2733466"/>
            <a:ext cx="4733009" cy="33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70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38E7-339E-4E7C-8DF4-782313B9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59981-430A-4AA5-ADE5-2EDE7BBDA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Voltage and Current Sources - Tutorials | CircuitBread">
            <a:extLst>
              <a:ext uri="{FF2B5EF4-FFF2-40B4-BE49-F238E27FC236}">
                <a16:creationId xmlns:a16="http://schemas.microsoft.com/office/drawing/2014/main" id="{B83D9C0A-8A95-4679-BB08-D794F2407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553" y="1690688"/>
            <a:ext cx="2998894" cy="27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58EA8-2593-4261-B94E-E2FEA40814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02554"/>
            <a:ext cx="4699635" cy="224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EA7CE6-D2DE-4B1E-A9AD-81516E411CB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8243" y="4963160"/>
            <a:ext cx="3476625" cy="1894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2706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510A-5CF2-4ECC-8A68-21064DF1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semiconductor component (</a:t>
            </a:r>
            <a:r>
              <a:rPr lang="en-US" dirty="0" err="1"/>
              <a:t>diode,led</a:t>
            </a:r>
            <a:r>
              <a:rPr lang="en-US" dirty="0"/>
              <a:t> , BJT transistor, MOSFET transistor, TRIAC)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42988-5EA2-44ED-ADCC-9049A46F4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3680"/>
          </a:xfrm>
        </p:spPr>
        <p:txBody>
          <a:bodyPr/>
          <a:lstStyle/>
          <a:p>
            <a:r>
              <a:rPr lang="en-US" dirty="0"/>
              <a:t>N CHANNEL MOSFET type IRFZ44N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80659-C05D-4B6F-A5B0-CB0659E9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18" y="2726507"/>
            <a:ext cx="4371992" cy="356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37BFF0-7502-47C0-94B8-88703E4F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16" y="2726507"/>
            <a:ext cx="4543484" cy="36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7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3E43-EDB8-4C1C-B9DA-C60AA276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ESP32 microcontroller circuit</a:t>
            </a:r>
          </a:p>
        </p:txBody>
      </p:sp>
      <p:pic>
        <p:nvPicPr>
          <p:cNvPr id="1026" name="Picture 2" descr="Starter Guide: ESP-WROOM-32 – Makestro Learn">
            <a:extLst>
              <a:ext uri="{FF2B5EF4-FFF2-40B4-BE49-F238E27FC236}">
                <a16:creationId xmlns:a16="http://schemas.microsoft.com/office/drawing/2014/main" id="{8C1D0E3A-8758-433E-8EBB-303A152E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64055"/>
            <a:ext cx="6858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372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1688-0CE1-40E6-8EE8-24AB47F25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measurement (LDR SENSOR circuit)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D517B-BECD-449C-9657-E9C62411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970" y="1517723"/>
            <a:ext cx="4290060" cy="38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5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EEBC-14F6-46F4-8FDD-BFB5BD96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measurement (LDR SENSOR circuit)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1C5D2-63F4-4C8D-BDC8-35B66246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902" y="1871708"/>
            <a:ext cx="8665698" cy="48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98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01BD-BF09-476A-8383-1DEBD7D5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Water level measurement (resistive water level sensor circuit)</a:t>
            </a:r>
          </a:p>
        </p:txBody>
      </p:sp>
      <p:pic>
        <p:nvPicPr>
          <p:cNvPr id="4098" name="Picture 2" descr="In-Depth: How Water Level Sensor Works and Interface it with Arduino - Last  Minute Engineers">
            <a:extLst>
              <a:ext uri="{FF2B5EF4-FFF2-40B4-BE49-F238E27FC236}">
                <a16:creationId xmlns:a16="http://schemas.microsoft.com/office/drawing/2014/main" id="{08F5FD83-1456-42B6-8668-0FD6BF2D39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99" y="2213724"/>
            <a:ext cx="4381428" cy="40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32F07-007A-4C2E-AFE1-935471F702D4}"/>
              </a:ext>
            </a:extLst>
          </p:cNvPr>
          <p:cNvSpPr txBox="1"/>
          <p:nvPr/>
        </p:nvSpPr>
        <p:spPr>
          <a:xfrm>
            <a:off x="6460075" y="5514535"/>
            <a:ext cx="5731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REMEMBER VOLTAGE DIVIDER PLEASE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17497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E3A2-7426-4493-8CAC-6A8D454F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measurement (DHT11, RTD circuit)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61F01-B1F6-40FD-A97D-D683BCBB0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6662"/>
            <a:ext cx="4543425" cy="3362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A1DA1-CF17-4B3C-9B5F-8871AB2B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092" y="1882775"/>
            <a:ext cx="524827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27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A5FB-304D-477B-BCC3-A3602DDFD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DC load (MOSFET Driver circuit)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7795-E3A9-4579-A58F-9CEB9AFF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51" y="2037190"/>
            <a:ext cx="4543484" cy="3666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1C8C59-4F6F-44F3-8774-811E49C7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193" y="1534013"/>
            <a:ext cx="3051607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314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E306-AB22-4D9F-97E2-51523A2B5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AC load (relay circuit)</a:t>
            </a:r>
          </a:p>
        </p:txBody>
      </p:sp>
      <p:pic>
        <p:nvPicPr>
          <p:cNvPr id="6146" name="Picture 2" descr="HL-52S-Relay-Module-Circuit-Schematics | Arduino, Circuit diagram, Relay">
            <a:extLst>
              <a:ext uri="{FF2B5EF4-FFF2-40B4-BE49-F238E27FC236}">
                <a16:creationId xmlns:a16="http://schemas.microsoft.com/office/drawing/2014/main" id="{4A26D794-1D61-4EC5-BFB2-2361764E6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7" y="1587672"/>
            <a:ext cx="66675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al Relay Module 3.3V 3V 1 Channel +Optocoupler Low Trigger for ESP8266  Indonesia|Shopee Indonesia">
            <a:extLst>
              <a:ext uri="{FF2B5EF4-FFF2-40B4-BE49-F238E27FC236}">
                <a16:creationId xmlns:a16="http://schemas.microsoft.com/office/drawing/2014/main" id="{1FCF62B3-E5F6-493B-B77E-7A4D6087C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72" y="2293034"/>
            <a:ext cx="4353951" cy="435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3700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AF8A-F8F6-4AF9-91B2-172A9078C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5V Single Channel Relay Module Pinout, working, Interfacing, Applications">
            <a:extLst>
              <a:ext uri="{FF2B5EF4-FFF2-40B4-BE49-F238E27FC236}">
                <a16:creationId xmlns:a16="http://schemas.microsoft.com/office/drawing/2014/main" id="{9F105ACF-3061-4222-BE7F-78F53ED7D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025" y="1690688"/>
            <a:ext cx="7999119" cy="495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1391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DDEA-2164-4055-90ED-2E94098F0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Controlling AC load (solid state relay circuit)</a:t>
            </a:r>
          </a:p>
        </p:txBody>
      </p:sp>
      <p:pic>
        <p:nvPicPr>
          <p:cNvPr id="5122" name="Picture 2" descr="DIY Solid State Relay - Electronic Circuit">
            <a:extLst>
              <a:ext uri="{FF2B5EF4-FFF2-40B4-BE49-F238E27FC236}">
                <a16:creationId xmlns:a16="http://schemas.microsoft.com/office/drawing/2014/main" id="{74D9D7A3-65E3-4C55-9164-23DC9632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2" y="1690688"/>
            <a:ext cx="523875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59722C-5669-4896-94F1-DFE73AA0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187" y="4614204"/>
            <a:ext cx="9555814" cy="227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5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9291E-AB32-4D84-90C6-6E6FA70F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10C70-C18C-48DA-8CD0-5B2861483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CFDE9-99F2-4793-B483-D463D80DE57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592" y="2109771"/>
            <a:ext cx="5076889" cy="2015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4" name="Picture 2" descr="Battery - Energy Education">
            <a:extLst>
              <a:ext uri="{FF2B5EF4-FFF2-40B4-BE49-F238E27FC236}">
                <a16:creationId xmlns:a16="http://schemas.microsoft.com/office/drawing/2014/main" id="{BD045BE3-E9F7-4522-90D1-3710A1AE5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98" y="5088045"/>
            <a:ext cx="1189803" cy="176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ab bench power Supply / Voltage regulator with current limiter and  indicators / adjustable volage current regulator">
            <a:extLst>
              <a:ext uri="{FF2B5EF4-FFF2-40B4-BE49-F238E27FC236}">
                <a16:creationId xmlns:a16="http://schemas.microsoft.com/office/drawing/2014/main" id="{86519FFD-E5C4-456B-BE89-D64177BA4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848" y="4842811"/>
            <a:ext cx="2617128" cy="201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Ac Power Plugs And Sockets All Types Vector Stock Illustration - Download  Image Now - iStock">
            <a:extLst>
              <a:ext uri="{FF2B5EF4-FFF2-40B4-BE49-F238E27FC236}">
                <a16:creationId xmlns:a16="http://schemas.microsoft.com/office/drawing/2014/main" id="{34992845-670A-4849-A4C2-B9A4F4A2C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274" y="4238055"/>
            <a:ext cx="3865756" cy="257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598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43B7-E88B-43BB-BDBE-0E2A0B8F7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TRIVIA QUIZ : Identifying components for expo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6D4B-A66E-41C8-A950-7496458DD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 1</a:t>
            </a:r>
          </a:p>
          <a:p>
            <a:r>
              <a:rPr lang="en-US" dirty="0"/>
              <a:t>Stand 2</a:t>
            </a:r>
          </a:p>
          <a:p>
            <a:r>
              <a:rPr lang="en-US" dirty="0"/>
              <a:t>Stand 3</a:t>
            </a:r>
          </a:p>
          <a:p>
            <a:r>
              <a:rPr lang="en-US" dirty="0"/>
              <a:t>Stand 4</a:t>
            </a:r>
          </a:p>
          <a:p>
            <a:r>
              <a:rPr lang="en-US" dirty="0"/>
              <a:t>Stand 5</a:t>
            </a:r>
          </a:p>
          <a:p>
            <a:r>
              <a:rPr lang="en-US" dirty="0"/>
              <a:t>Stand 6</a:t>
            </a:r>
          </a:p>
          <a:p>
            <a:r>
              <a:rPr lang="en-US" dirty="0"/>
              <a:t>Stand 7</a:t>
            </a:r>
          </a:p>
          <a:p>
            <a:r>
              <a:rPr lang="en-US" dirty="0"/>
              <a:t>Stand 8</a:t>
            </a:r>
          </a:p>
        </p:txBody>
      </p:sp>
    </p:spTree>
    <p:extLst>
      <p:ext uri="{BB962C8B-B14F-4D97-AF65-F5344CB8AC3E}">
        <p14:creationId xmlns:p14="http://schemas.microsoft.com/office/powerpoint/2010/main" val="3288047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3CBF-3668-46D1-A694-21D8FB4D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References </a:t>
            </a:r>
          </a:p>
        </p:txBody>
      </p:sp>
      <p:pic>
        <p:nvPicPr>
          <p:cNvPr id="8194" name="Picture 2" descr="Figure 5 from Design and implementation prototype of a smart house system  at low cost and multi-functional | Semantic Scholar">
            <a:extLst>
              <a:ext uri="{FF2B5EF4-FFF2-40B4-BE49-F238E27FC236}">
                <a16:creationId xmlns:a16="http://schemas.microsoft.com/office/drawing/2014/main" id="{92632295-A378-4B5C-8E73-1E9E3B4B9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994682"/>
            <a:ext cx="66103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93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E8B5-49ED-4768-8646-9AF23F836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Perancangan Sistem Smart Home Dengan Konsep Internet Of Things Hybrid  Berbasis Protokol Message Queuing Telemetry Transport PE">
            <a:extLst>
              <a:ext uri="{FF2B5EF4-FFF2-40B4-BE49-F238E27FC236}">
                <a16:creationId xmlns:a16="http://schemas.microsoft.com/office/drawing/2014/main" id="{6DC0223E-A5C9-4FC6-93EF-579C45B87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5" y="2338821"/>
            <a:ext cx="5098906" cy="381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842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3B87B-12D7-455B-8572-86D1C700A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An Arduino Plant Monitoring &amp; Watering Device">
            <a:extLst>
              <a:ext uri="{FF2B5EF4-FFF2-40B4-BE49-F238E27FC236}">
                <a16:creationId xmlns:a16="http://schemas.microsoft.com/office/drawing/2014/main" id="{CAF88578-3C6D-419B-B275-FB03036B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521" y="1690688"/>
            <a:ext cx="7930958" cy="446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25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20842-DCC1-4BE7-99C8-0B738A6D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SmartyPill: The Smart Pill Dispenser for Everyone - Arduino Project Hub">
            <a:extLst>
              <a:ext uri="{FF2B5EF4-FFF2-40B4-BE49-F238E27FC236}">
                <a16:creationId xmlns:a16="http://schemas.microsoft.com/office/drawing/2014/main" id="{997D51A1-8B43-407A-A4EF-58685370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150919"/>
            <a:ext cx="5990359" cy="449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625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E137D-ED78-424D-A0FD-4BCA172C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65DB7-FF67-499C-93AF-0BD29233F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DIAGRAM] Wiring Diagram Switch Symbols FULL Version HD Quality">
            <a:extLst>
              <a:ext uri="{FF2B5EF4-FFF2-40B4-BE49-F238E27FC236}">
                <a16:creationId xmlns:a16="http://schemas.microsoft.com/office/drawing/2014/main" id="{A67754FC-1E7C-4D6B-8350-20B116E5B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8963"/>
            <a:ext cx="47625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ual Toggle Switch TAB 1122 3 Kaki On-Off-On - Jakarta Pusat - INDOLISTRIK  | Tokopedia">
            <a:extLst>
              <a:ext uri="{FF2B5EF4-FFF2-40B4-BE49-F238E27FC236}">
                <a16:creationId xmlns:a16="http://schemas.microsoft.com/office/drawing/2014/main" id="{5AA8C878-924B-47E0-853E-CF427CD8E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84" y="728198"/>
            <a:ext cx="2194853" cy="219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witches Business, Office &amp;amp; Industrial Switch with on/off push button-mini  white switch for small electronic projects suneducationgroup.com">
            <a:extLst>
              <a:ext uri="{FF2B5EF4-FFF2-40B4-BE49-F238E27FC236}">
                <a16:creationId xmlns:a16="http://schemas.microsoft.com/office/drawing/2014/main" id="{690CC3E7-AF55-4415-9DEB-2AC6135F7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032" y="3623004"/>
            <a:ext cx="1854005" cy="185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52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ED36-7EFF-48BC-A4EC-A7CCBA06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69E23-9C8A-4879-ADCC-7F576F40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62" y="2582069"/>
            <a:ext cx="3848100" cy="2914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F58F2B-30CF-4C94-8C61-A903E1BA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095" y="2543969"/>
            <a:ext cx="37623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0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D6EAD-F84A-4F39-95EA-D242CCA0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electronics component (R, L, 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97066-9C69-4B48-A4E5-45B110AE0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64" y="1690688"/>
            <a:ext cx="4855268" cy="458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3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59C34-FB2E-4535-85B8-D71F9977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</a:t>
            </a:r>
          </a:p>
        </p:txBody>
      </p:sp>
      <p:pic>
        <p:nvPicPr>
          <p:cNvPr id="4" name="Picture 2" descr="Resistor - Wikipedia">
            <a:extLst>
              <a:ext uri="{FF2B5EF4-FFF2-40B4-BE49-F238E27FC236}">
                <a16:creationId xmlns:a16="http://schemas.microsoft.com/office/drawing/2014/main" id="{FC81CF71-3941-470A-9CCB-355823EDB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8" y="1690688"/>
            <a:ext cx="3647298" cy="25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46A256-A970-4165-A73B-E012EE1E9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870" y="1673103"/>
            <a:ext cx="4064210" cy="304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5BEC72-6758-431E-AF17-1B73504E4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359" y="5156762"/>
            <a:ext cx="2490829" cy="1559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2FFAE-D46A-465B-B0EA-DE480557E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870" y="5083431"/>
            <a:ext cx="2828925" cy="1762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6C0A53-5211-4AC1-A27D-7B50C27259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643" y="5369180"/>
            <a:ext cx="24860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967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8EB58-664A-4433-8EFC-31242A09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resistor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217E7-0058-428D-943E-24B1CCF08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Resistor Color Code Calculator - 4 band, 5 band, 6 band | DigiKey  Electronics">
            <a:extLst>
              <a:ext uri="{FF2B5EF4-FFF2-40B4-BE49-F238E27FC236}">
                <a16:creationId xmlns:a16="http://schemas.microsoft.com/office/drawing/2014/main" id="{82BEFC7D-33A1-4EBB-8392-44D59A524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419225"/>
            <a:ext cx="4762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051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417</Words>
  <Application>Microsoft Office PowerPoint</Application>
  <PresentationFormat>Widescreen</PresentationFormat>
  <Paragraphs>90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Complementary electronics components</vt:lpstr>
      <vt:lpstr>About me</vt:lpstr>
      <vt:lpstr>Voltage source</vt:lpstr>
      <vt:lpstr>Voltage source</vt:lpstr>
      <vt:lpstr>Switches</vt:lpstr>
      <vt:lpstr>PowerPoint Presentation</vt:lpstr>
      <vt:lpstr>Basic electronics component (R, L, C)</vt:lpstr>
      <vt:lpstr>resistor</vt:lpstr>
      <vt:lpstr>Fixed resistor</vt:lpstr>
      <vt:lpstr>Variable resistor</vt:lpstr>
      <vt:lpstr>Resistor basic equation</vt:lpstr>
      <vt:lpstr>PowerPoint Presentation</vt:lpstr>
      <vt:lpstr>PowerPoint Presentation</vt:lpstr>
      <vt:lpstr>Let’s go to example</vt:lpstr>
      <vt:lpstr>Let’s go to example</vt:lpstr>
      <vt:lpstr>Practical case</vt:lpstr>
      <vt:lpstr>PowerPoint Presentation</vt:lpstr>
      <vt:lpstr>Let’s go to example</vt:lpstr>
      <vt:lpstr>Let’s go to example</vt:lpstr>
      <vt:lpstr>capacitor</vt:lpstr>
      <vt:lpstr>inductor</vt:lpstr>
      <vt:lpstr>PowerPoint Presentation</vt:lpstr>
      <vt:lpstr>diode</vt:lpstr>
      <vt:lpstr>PowerPoint Presentation</vt:lpstr>
      <vt:lpstr>led</vt:lpstr>
      <vt:lpstr>led</vt:lpstr>
      <vt:lpstr>Basic semiconductor component (diode,led , BJT transistor, MOSFET transistor)</vt:lpstr>
      <vt:lpstr>PowerPoint Presentation</vt:lpstr>
      <vt:lpstr>Basic semiconductor component (diode,led , BJT transistor, MOSFET transistor, TRIAC)</vt:lpstr>
      <vt:lpstr>Basic semiconductor component (diode,led , BJT transistor, MOSFET transistor, TRIAC)</vt:lpstr>
      <vt:lpstr>ESP32 microcontroller circuit</vt:lpstr>
      <vt:lpstr>Light measurement (LDR SENSOR circuit)</vt:lpstr>
      <vt:lpstr>Light measurement (LDR SENSOR circuit)</vt:lpstr>
      <vt:lpstr>Water level measurement (resistive water level sensor circuit)</vt:lpstr>
      <vt:lpstr>Heat measurement (DHT11, RTD circuit)</vt:lpstr>
      <vt:lpstr>Controlling DC load (MOSFET Driver circuit)</vt:lpstr>
      <vt:lpstr>Controlling AC load (relay circuit)</vt:lpstr>
      <vt:lpstr>PowerPoint Presentation</vt:lpstr>
      <vt:lpstr>Controlling AC load (solid state relay circuit)</vt:lpstr>
      <vt:lpstr>TRIVIA QUIZ : Identifying components for expo</vt:lpstr>
      <vt:lpstr>Design References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Complementary electronics components</dc:title>
  <dc:creator>User</dc:creator>
  <cp:lastModifiedBy>User</cp:lastModifiedBy>
  <cp:revision>71</cp:revision>
  <dcterms:created xsi:type="dcterms:W3CDTF">2022-03-26T04:53:42Z</dcterms:created>
  <dcterms:modified xsi:type="dcterms:W3CDTF">2022-03-26T08:23:34Z</dcterms:modified>
</cp:coreProperties>
</file>